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1pPr>
    <a:lvl2pPr marL="1987550" indent="-496888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2pPr>
    <a:lvl3pPr marL="3981450" indent="-998538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3pPr>
    <a:lvl4pPr marL="5975350" indent="-150177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4pPr>
    <a:lvl5pPr marL="7964488" indent="-1998663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rebuchet MS" panose="020B0603020202020204" pitchFamily="34" charset="0"/>
        <a:ea typeface="Trebuchet MS" panose="020B0603020202020204" pitchFamily="34" charset="0"/>
        <a:cs typeface="Trebuchet MS" panose="020B0603020202020204" pitchFamily="34" charset="0"/>
        <a:sym typeface="Trebuchet MS" panose="020B0603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696" y="125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noProof="0">
                <a:sym typeface="Avenir Roman" charset="0"/>
              </a:rPr>
              <a:t>Second level</a:t>
            </a:r>
          </a:p>
          <a:p>
            <a:pPr lvl="2"/>
            <a:r>
              <a:rPr lang="en-US" noProof="0">
                <a:sym typeface="Avenir Roman" charset="0"/>
              </a:rPr>
              <a:t>Third level</a:t>
            </a:r>
          </a:p>
          <a:p>
            <a:pPr lvl="3"/>
            <a:r>
              <a:rPr lang="en-US" noProof="0">
                <a:sym typeface="Avenir Roman" charset="0"/>
              </a:rPr>
              <a:t>Fourth level</a:t>
            </a:r>
          </a:p>
          <a:p>
            <a:pPr lvl="4"/>
            <a:r>
              <a:rPr lang="en-US" noProof="0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744538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1490663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2236788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2982913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745784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4941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40985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32554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001" y="13298039"/>
            <a:ext cx="25733973" cy="9178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998" y="24260287"/>
            <a:ext cx="21197985" cy="10935710"/>
          </a:xfrm>
        </p:spPr>
        <p:txBody>
          <a:bodyPr/>
          <a:lstStyle>
            <a:lvl1pPr marL="0" indent="0" algn="ctr">
              <a:buNone/>
              <a:defRPr/>
            </a:lvl1pPr>
            <a:lvl2pPr marL="1491569" indent="0" algn="ctr">
              <a:buNone/>
              <a:defRPr/>
            </a:lvl2pPr>
            <a:lvl3pPr marL="2983139" indent="0" algn="ctr">
              <a:buNone/>
              <a:defRPr/>
            </a:lvl3pPr>
            <a:lvl4pPr marL="4474708" indent="0" algn="ctr">
              <a:buNone/>
              <a:defRPr/>
            </a:lvl4pPr>
            <a:lvl5pPr marL="5966277" indent="0" algn="ctr">
              <a:buNone/>
              <a:defRPr/>
            </a:lvl5pPr>
            <a:lvl6pPr marL="7457846" indent="0" algn="ctr">
              <a:buNone/>
              <a:defRPr/>
            </a:lvl6pPr>
            <a:lvl7pPr marL="8949416" indent="0" algn="ctr">
              <a:buNone/>
              <a:defRPr/>
            </a:lvl7pPr>
            <a:lvl8pPr marL="10440985" indent="0" algn="ctr">
              <a:buNone/>
              <a:defRPr/>
            </a:lvl8pPr>
            <a:lvl9pPr marL="119325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CDF314-8FD4-4FEF-991C-62F5D9265FF5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3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E3FF6C-2E05-4C39-A6D6-FFE0AD30D2FC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4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985" y="573328"/>
            <a:ext cx="6808989" cy="422351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998" y="573328"/>
            <a:ext cx="19961354" cy="422351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E7705A-B20C-400F-8BF4-EB81E31522D2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1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2FE988-C560-4B29-97CC-8583DA6D8767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9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59" y="27509149"/>
            <a:ext cx="25738982" cy="849906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159" y="18144784"/>
            <a:ext cx="25738982" cy="9364365"/>
          </a:xfrm>
        </p:spPr>
        <p:txBody>
          <a:bodyPr anchor="b"/>
          <a:lstStyle>
            <a:lvl1pPr marL="0" indent="0">
              <a:buNone/>
              <a:defRPr sz="6500"/>
            </a:lvl1pPr>
            <a:lvl2pPr marL="1491569" indent="0">
              <a:buNone/>
              <a:defRPr sz="5900"/>
            </a:lvl2pPr>
            <a:lvl3pPr marL="2983139" indent="0">
              <a:buNone/>
              <a:defRPr sz="5200"/>
            </a:lvl3pPr>
            <a:lvl4pPr marL="4474708" indent="0">
              <a:buNone/>
              <a:defRPr sz="4600"/>
            </a:lvl4pPr>
            <a:lvl5pPr marL="5966277" indent="0">
              <a:buNone/>
              <a:defRPr sz="4600"/>
            </a:lvl5pPr>
            <a:lvl6pPr marL="7457846" indent="0">
              <a:buNone/>
              <a:defRPr sz="4600"/>
            </a:lvl6pPr>
            <a:lvl7pPr marL="8949416" indent="0">
              <a:buNone/>
              <a:defRPr sz="4600"/>
            </a:lvl7pPr>
            <a:lvl8pPr marL="10440985" indent="0">
              <a:buNone/>
              <a:defRPr sz="4600"/>
            </a:lvl8pPr>
            <a:lvl9pPr marL="11932554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372529-F965-40C3-AF99-3A21FF82563A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1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996" y="9985472"/>
            <a:ext cx="13382669" cy="3282305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5301" y="9985472"/>
            <a:ext cx="13387674" cy="3282305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0C64DC-E74F-46C5-A556-112580A82E2B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3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6" y="1714679"/>
            <a:ext cx="27255983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96" y="9582019"/>
            <a:ext cx="13382669" cy="399206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996" y="13574085"/>
            <a:ext cx="13382669" cy="24663741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0306" y="9582019"/>
            <a:ext cx="13387674" cy="399206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0306" y="13574085"/>
            <a:ext cx="13387674" cy="24663741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4DB7CC-46CA-44E1-B9F5-EFBEC9184635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5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069857-16E5-4000-B125-0B3D25B460FB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199C60-334B-4A27-8BE6-32022B47305B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8" y="1704063"/>
            <a:ext cx="9963153" cy="725154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0635" y="1704063"/>
            <a:ext cx="16927346" cy="3653376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998" y="8955605"/>
            <a:ext cx="9963153" cy="29282220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A31764-FD2F-4731-BFAB-083C138856CA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35" y="29967032"/>
            <a:ext cx="18168985" cy="353552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35" y="3827501"/>
            <a:ext cx="18168985" cy="25682992"/>
          </a:xfrm>
        </p:spPr>
        <p:txBody>
          <a:bodyPr/>
          <a:lstStyle>
            <a:lvl1pPr marL="0" indent="0">
              <a:buNone/>
              <a:defRPr sz="10400"/>
            </a:lvl1pPr>
            <a:lvl2pPr marL="1491569" indent="0">
              <a:buNone/>
              <a:defRPr sz="9100"/>
            </a:lvl2pPr>
            <a:lvl3pPr marL="2983139" indent="0">
              <a:buNone/>
              <a:defRPr sz="7800"/>
            </a:lvl3pPr>
            <a:lvl4pPr marL="4474708" indent="0">
              <a:buNone/>
              <a:defRPr sz="6500"/>
            </a:lvl4pPr>
            <a:lvl5pPr marL="5966277" indent="0">
              <a:buNone/>
              <a:defRPr sz="6500"/>
            </a:lvl5pPr>
            <a:lvl6pPr marL="7457846" indent="0">
              <a:buNone/>
              <a:defRPr sz="6500"/>
            </a:lvl6pPr>
            <a:lvl7pPr marL="8949416" indent="0">
              <a:buNone/>
              <a:defRPr sz="6500"/>
            </a:lvl7pPr>
            <a:lvl8pPr marL="10440985" indent="0">
              <a:buNone/>
              <a:defRPr sz="6500"/>
            </a:lvl8pPr>
            <a:lvl9pPr marL="11932554" indent="0">
              <a:buNone/>
              <a:defRPr sz="6500"/>
            </a:lvl9pPr>
          </a:lstStyle>
          <a:p>
            <a:pPr lvl="0"/>
            <a:endParaRPr lang="en-US" noProof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35" y="33502556"/>
            <a:ext cx="18168985" cy="5027240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EE8CBE-4C65-4E46-8A0F-3FB93C9E6F93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1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>
            <p:ph type="title"/>
          </p:nvPr>
        </p:nvSpPr>
        <p:spPr bwMode="auto">
          <a:xfrm>
            <a:off x="1511300" y="573088"/>
            <a:ext cx="27251025" cy="941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199245" tIns="199245" rIns="199245" bIns="1992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/>
          </p:cNvSpPr>
          <p:nvPr>
            <p:ph type="body" idx="1"/>
          </p:nvPr>
        </p:nvSpPr>
        <p:spPr bwMode="auto">
          <a:xfrm>
            <a:off x="1511300" y="9985375"/>
            <a:ext cx="27251025" cy="3282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199245" tIns="199245" rIns="199245" bIns="199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pitchFamily="2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21697950" y="40206613"/>
            <a:ext cx="7064375" cy="1216025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199245" tIns="199245" rIns="199245" bIns="199245" numCol="1" anchor="ctr" anchorCtr="0" compatLnSpc="1">
            <a:prstTxWarp prst="textNoShape">
              <a:avLst/>
            </a:prstTxWarp>
          </a:bodyPr>
          <a:lstStyle>
            <a:lvl1pPr algn="r" eaLnBrk="1">
              <a:defRPr/>
            </a:lvl1pPr>
          </a:lstStyle>
          <a:p>
            <a:fld id="{6F22D139-F375-4DBD-B9EA-77F06FC2FE5C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j-lt"/>
          <a:ea typeface="+mj-ea"/>
          <a:cs typeface="+mj-cs"/>
          <a:sym typeface="Helvetica" pitchFamily="2" charset="0"/>
        </a:defRPr>
      </a:lvl1pPr>
      <a:lvl2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2pPr>
      <a:lvl3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3pPr>
      <a:lvl4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4pPr>
      <a:lvl5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5pPr>
      <a:lvl6pPr marL="1491569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2983139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4474708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5966277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1490663" rtl="0" eaLnBrk="0" fontAlgn="base" hangingPunct="0">
        <a:spcBef>
          <a:spcPct val="0"/>
        </a:spcBef>
        <a:spcAft>
          <a:spcPct val="0"/>
        </a:spcAft>
        <a:buChar char="•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1pPr>
      <a:lvl2pPr marL="744538" indent="-287338" algn="l" defTabSz="1490663" rtl="0" eaLnBrk="0" fontAlgn="base" hangingPunct="0">
        <a:spcBef>
          <a:spcPct val="0"/>
        </a:spcBef>
        <a:spcAft>
          <a:spcPct val="0"/>
        </a:spcAft>
        <a:buChar char="–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2pPr>
      <a:lvl3pPr marL="1490663" indent="-576263" algn="l" defTabSz="1490663" rtl="0" eaLnBrk="0" fontAlgn="base" hangingPunct="0">
        <a:spcBef>
          <a:spcPct val="0"/>
        </a:spcBef>
        <a:spcAft>
          <a:spcPct val="0"/>
        </a:spcAft>
        <a:buChar char="•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3pPr>
      <a:lvl4pPr marL="2236788" indent="-865188" algn="l" defTabSz="1490663" rtl="0" eaLnBrk="0" fontAlgn="base" hangingPunct="0">
        <a:spcBef>
          <a:spcPct val="0"/>
        </a:spcBef>
        <a:spcAft>
          <a:spcPct val="0"/>
        </a:spcAft>
        <a:buChar char="–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4pPr>
      <a:lvl5pPr marL="2982913" indent="-1154113" algn="l" defTabSz="1490663" rtl="0" eaLnBrk="0" fontAlgn="base" hangingPunct="0">
        <a:spcBef>
          <a:spcPct val="0"/>
        </a:spcBef>
        <a:spcAft>
          <a:spcPct val="0"/>
        </a:spcAft>
        <a:buChar char="»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5pPr>
      <a:lvl6pPr marL="4474708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5966277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7457846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8949416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56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13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708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277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84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41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985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554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joeblogg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0" y="936625"/>
            <a:ext cx="30275213" cy="36925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92C5D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pic>
        <p:nvPicPr>
          <p:cNvPr id="2051" name="Picture 2" descr="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2799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2052" name="AutoShape 3"/>
          <p:cNvSpPr>
            <a:spLocks/>
          </p:cNvSpPr>
          <p:nvPr/>
        </p:nvSpPr>
        <p:spPr bwMode="auto">
          <a:xfrm>
            <a:off x="0" y="4368800"/>
            <a:ext cx="30279975" cy="58975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8FBD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-79375" y="41259125"/>
            <a:ext cx="302799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54" name="AutoShape 5"/>
          <p:cNvSpPr>
            <a:spLocks/>
          </p:cNvSpPr>
          <p:nvPr/>
        </p:nvSpPr>
        <p:spPr bwMode="auto">
          <a:xfrm>
            <a:off x="901700" y="10569575"/>
            <a:ext cx="3146425" cy="11096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Method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55" name="AutoShape 6"/>
          <p:cNvSpPr>
            <a:spLocks noChangeAspect="1"/>
          </p:cNvSpPr>
          <p:nvPr/>
        </p:nvSpPr>
        <p:spPr bwMode="auto">
          <a:xfrm>
            <a:off x="901700" y="11774488"/>
            <a:ext cx="13361988" cy="5186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short summary about your methodology for analysis and testing. What data or sampling methods did you use? What Improvement tools? Who was involved?</a:t>
            </a:r>
            <a:endParaRPr lang="en-US" altLang="en-US" sz="3300" dirty="0">
              <a:solidFill>
                <a:srgbClr val="535353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56" name="AutoShape 7"/>
          <p:cNvSpPr>
            <a:spLocks noChangeAspect="1"/>
          </p:cNvSpPr>
          <p:nvPr/>
        </p:nvSpPr>
        <p:spPr bwMode="auto">
          <a:xfrm>
            <a:off x="16057563" y="11774488"/>
            <a:ext cx="13212762" cy="10791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the results of your project? Annotated run charts are a good way to document the story of your project. </a:t>
            </a:r>
            <a:r>
              <a:rPr lang="en-US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Add text, images, graphs, etc.</a:t>
            </a:r>
          </a:p>
        </p:txBody>
      </p:sp>
      <p:sp>
        <p:nvSpPr>
          <p:cNvPr id="2057" name="AutoShape 8"/>
          <p:cNvSpPr>
            <a:spLocks/>
          </p:cNvSpPr>
          <p:nvPr/>
        </p:nvSpPr>
        <p:spPr bwMode="auto">
          <a:xfrm>
            <a:off x="16040100" y="10544175"/>
            <a:ext cx="3206750" cy="11096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Results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58" name="AutoShape 9"/>
          <p:cNvSpPr>
            <a:spLocks/>
          </p:cNvSpPr>
          <p:nvPr/>
        </p:nvSpPr>
        <p:spPr bwMode="auto">
          <a:xfrm>
            <a:off x="901700" y="16960851"/>
            <a:ext cx="5165279" cy="1104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 dirty="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Process Change</a:t>
            </a:r>
            <a:endParaRPr lang="en-US" altLang="en-US" sz="1800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59" name="AutoShape 10"/>
          <p:cNvSpPr>
            <a:spLocks noChangeAspect="1"/>
          </p:cNvSpPr>
          <p:nvPr/>
        </p:nvSpPr>
        <p:spPr bwMode="auto">
          <a:xfrm>
            <a:off x="901700" y="18397539"/>
            <a:ext cx="13361988" cy="8093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tabLst>
                <a:tab pos="1071563" algn="l"/>
              </a:tabLst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specifically were the key changes you made? You may also wish to insert your Driver Diagram here to provide an overview of your change theory.</a:t>
            </a:r>
          </a:p>
          <a:p>
            <a:pPr eaLnBrk="1">
              <a:lnSpc>
                <a:spcPct val="160000"/>
              </a:lnSpc>
              <a:buFontTx/>
              <a:buNone/>
            </a:pPr>
            <a:r>
              <a:rPr lang="en-US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Add text, images, graphs, etc.</a:t>
            </a:r>
          </a:p>
        </p:txBody>
      </p:sp>
      <p:sp>
        <p:nvSpPr>
          <p:cNvPr id="2060" name="AutoShape 11"/>
          <p:cNvSpPr>
            <a:spLocks noChangeAspect="1"/>
          </p:cNvSpPr>
          <p:nvPr/>
        </p:nvSpPr>
        <p:spPr bwMode="auto">
          <a:xfrm>
            <a:off x="16040100" y="23682325"/>
            <a:ext cx="13212763" cy="91709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brief concluding statement from the results of your testing. Was the aim of your project met? How has the impact been felt? Qualitative data and quotes can be powerful here. </a:t>
            </a:r>
            <a:r>
              <a:rPr lang="en-US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Add text, images, graphs, etc.</a:t>
            </a:r>
          </a:p>
        </p:txBody>
      </p:sp>
      <p:sp>
        <p:nvSpPr>
          <p:cNvPr id="2061" name="AutoShape 12"/>
          <p:cNvSpPr>
            <a:spLocks/>
          </p:cNvSpPr>
          <p:nvPr/>
        </p:nvSpPr>
        <p:spPr bwMode="auto">
          <a:xfrm>
            <a:off x="16040100" y="22566313"/>
            <a:ext cx="5070475" cy="11160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Conclusions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62" name="AutoShape 13"/>
          <p:cNvSpPr>
            <a:spLocks/>
          </p:cNvSpPr>
          <p:nvPr/>
        </p:nvSpPr>
        <p:spPr bwMode="auto">
          <a:xfrm>
            <a:off x="0" y="40924163"/>
            <a:ext cx="30279975" cy="1884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4C5D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2063" name="AutoShape 14"/>
          <p:cNvSpPr>
            <a:spLocks/>
          </p:cNvSpPr>
          <p:nvPr/>
        </p:nvSpPr>
        <p:spPr bwMode="auto">
          <a:xfrm>
            <a:off x="8686800" y="41481375"/>
            <a:ext cx="13212763" cy="17684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50000"/>
              </a:lnSpc>
              <a:buFontTx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Further information contact: </a:t>
            </a: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joebloggs@nhs.net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50000"/>
              </a:lnSpc>
              <a:buFontTx/>
              <a:buNone/>
            </a:pPr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64" name="AutoShape 15"/>
          <p:cNvSpPr>
            <a:spLocks noChangeAspect="1"/>
          </p:cNvSpPr>
          <p:nvPr/>
        </p:nvSpPr>
        <p:spPr bwMode="auto">
          <a:xfrm>
            <a:off x="901700" y="4986338"/>
            <a:ext cx="28528963" cy="58324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50000"/>
              </a:lnSpc>
              <a:buFontTx/>
              <a:buNone/>
            </a:pPr>
            <a:r>
              <a:rPr lang="en-US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Rationale – </a:t>
            </a:r>
            <a:r>
              <a:rPr lang="en-GB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Some background to your project – a brief statement about the issue you are trying to resolve. Who will benefit from this for and why is it important? </a:t>
            </a:r>
            <a:endParaRPr lang="en-GB" altLang="en-US" sz="3300" dirty="0" smtClean="0">
              <a:solidFill>
                <a:srgbClr val="535353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50000"/>
              </a:lnSpc>
              <a:buFontTx/>
              <a:buNone/>
            </a:pPr>
            <a:endParaRPr lang="en-US" altLang="en-US" sz="3300" dirty="0">
              <a:solidFill>
                <a:srgbClr val="535353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90000"/>
              </a:lnSpc>
              <a:buFontTx/>
              <a:buNone/>
            </a:pPr>
            <a:r>
              <a:rPr lang="en-US" altLang="en-US" sz="3300" b="1" dirty="0" smtClean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</a:t>
            </a:r>
            <a:r>
              <a:rPr lang="en-US" altLang="en-US" sz="3300" b="1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Include your aim.</a:t>
            </a:r>
            <a:r>
              <a:rPr lang="en-US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065" name="AutoShape 17"/>
          <p:cNvSpPr>
            <a:spLocks/>
          </p:cNvSpPr>
          <p:nvPr/>
        </p:nvSpPr>
        <p:spPr bwMode="auto">
          <a:xfrm>
            <a:off x="15109825" y="11307763"/>
            <a:ext cx="90488" cy="28511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>
              <a:alpha val="15686"/>
            </a:srgbClr>
          </a:solidFill>
          <a:ln w="12700">
            <a:solidFill>
              <a:srgbClr val="000000">
                <a:alpha val="15686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66" name="AutoShape 18"/>
          <p:cNvSpPr>
            <a:spLocks/>
          </p:cNvSpPr>
          <p:nvPr/>
        </p:nvSpPr>
        <p:spPr bwMode="auto">
          <a:xfrm>
            <a:off x="887413" y="26904950"/>
            <a:ext cx="4314825" cy="1108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Achievements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67" name="AutoShape 19"/>
          <p:cNvSpPr>
            <a:spLocks noChangeAspect="1"/>
          </p:cNvSpPr>
          <p:nvPr/>
        </p:nvSpPr>
        <p:spPr bwMode="auto">
          <a:xfrm>
            <a:off x="901700" y="27816175"/>
            <a:ext cx="13361988" cy="6981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 dirty="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List some of your broader achievements which resulted out of completing the project. What new skills did you learn? What has made you proud?</a:t>
            </a:r>
            <a:endParaRPr lang="en-US" altLang="en-US" sz="3300" dirty="0">
              <a:solidFill>
                <a:srgbClr val="535353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68" name="AutoShape 20"/>
          <p:cNvSpPr>
            <a:spLocks noChangeAspect="1"/>
          </p:cNvSpPr>
          <p:nvPr/>
        </p:nvSpPr>
        <p:spPr bwMode="auto">
          <a:xfrm>
            <a:off x="887413" y="35410775"/>
            <a:ext cx="13212762" cy="5435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US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your key learning points? Are there specific things that had to happen in order for your project to work successfully? Does this form a ‘bundle’ that you are going to spread? Think about what didn’t work and the reflections/changes it led you to make.</a:t>
            </a:r>
          </a:p>
        </p:txBody>
      </p:sp>
      <p:sp>
        <p:nvSpPr>
          <p:cNvPr id="2069" name="AutoShape 21"/>
          <p:cNvSpPr>
            <a:spLocks/>
          </p:cNvSpPr>
          <p:nvPr/>
        </p:nvSpPr>
        <p:spPr bwMode="auto">
          <a:xfrm>
            <a:off x="887413" y="34699575"/>
            <a:ext cx="5913437" cy="11096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Key Learning Points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70" name="AutoShape 25"/>
          <p:cNvSpPr>
            <a:spLocks/>
          </p:cNvSpPr>
          <p:nvPr/>
        </p:nvSpPr>
        <p:spPr bwMode="auto">
          <a:xfrm>
            <a:off x="22737763" y="534988"/>
            <a:ext cx="17853025" cy="16557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71" name="AutoShape 21"/>
          <p:cNvSpPr>
            <a:spLocks/>
          </p:cNvSpPr>
          <p:nvPr/>
        </p:nvSpPr>
        <p:spPr bwMode="auto">
          <a:xfrm>
            <a:off x="16040100" y="32853313"/>
            <a:ext cx="5911850" cy="11096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  <a:sym typeface="Trebuchet MS" panose="020B0603020202020204" pitchFamily="34" charset="0"/>
              </a:rPr>
              <a:t>Scale / Spread</a:t>
            </a:r>
            <a:endParaRPr lang="en-US" altLang="en-US" sz="180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72" name="AutoShape 23"/>
          <p:cNvSpPr>
            <a:spLocks noChangeAspect="1"/>
          </p:cNvSpPr>
          <p:nvPr/>
        </p:nvSpPr>
        <p:spPr bwMode="auto">
          <a:xfrm>
            <a:off x="16057563" y="33962975"/>
            <a:ext cx="13361987" cy="6883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60000"/>
              </a:lnSpc>
              <a:buFontTx/>
              <a:buNone/>
            </a:pPr>
            <a:r>
              <a:rPr lang="en-GB" altLang="en-US" sz="3300">
                <a:solidFill>
                  <a:srgbClr val="535353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Where is the project being spread to next? Is there a spread/scale up plan? Do you want this to be replicated across your CPP/Health Board and by when would you like this to happen?</a:t>
            </a:r>
            <a:endParaRPr lang="en-US" altLang="en-US" sz="330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pic>
        <p:nvPicPr>
          <p:cNvPr id="2073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6013" y="779463"/>
            <a:ext cx="5730875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TextBox 2"/>
          <p:cNvSpPr txBox="1">
            <a:spLocks noChangeArrowheads="1"/>
          </p:cNvSpPr>
          <p:nvPr/>
        </p:nvSpPr>
        <p:spPr bwMode="auto">
          <a:xfrm>
            <a:off x="19604038" y="806450"/>
            <a:ext cx="4349750" cy="2862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GB" altLang="en-US" sz="6000" dirty="0"/>
              <a:t>Insert </a:t>
            </a:r>
            <a:r>
              <a:rPr lang="en-GB" altLang="en-US" sz="6000" dirty="0" err="1"/>
              <a:t>CPP</a:t>
            </a:r>
            <a:r>
              <a:rPr lang="en-GB" altLang="en-US" sz="6000" dirty="0"/>
              <a:t> / Health Board Logo</a:t>
            </a:r>
            <a:endParaRPr lang="en-GB" altLang="en-US" dirty="0"/>
          </a:p>
        </p:txBody>
      </p:sp>
      <p:sp>
        <p:nvSpPr>
          <p:cNvPr id="2075" name="AutoShape 25"/>
          <p:cNvSpPr>
            <a:spLocks/>
          </p:cNvSpPr>
          <p:nvPr/>
        </p:nvSpPr>
        <p:spPr bwMode="auto">
          <a:xfrm>
            <a:off x="1031875" y="947738"/>
            <a:ext cx="18572163" cy="23098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50000"/>
              </a:lnSpc>
              <a:buFontTx/>
              <a:buNone/>
            </a:pPr>
            <a:r>
              <a:rPr lang="en-US" altLang="en-US" sz="7200" dirty="0" smtClean="0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Insert project title/theme</a:t>
            </a:r>
            <a:endParaRPr lang="en-US" altLang="en-US" sz="7200" dirty="0">
              <a:solidFill>
                <a:srgbClr val="FFFFFF"/>
              </a:solidFill>
              <a:latin typeface="Tahoma" panose="020B0604030504040204" pitchFamily="34" charset="0"/>
              <a:ea typeface="Trebuchet MS" panose="020B060302020202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076" name="AutoShape 25"/>
          <p:cNvSpPr>
            <a:spLocks/>
          </p:cNvSpPr>
          <p:nvPr/>
        </p:nvSpPr>
        <p:spPr bwMode="auto">
          <a:xfrm>
            <a:off x="1031875" y="2798763"/>
            <a:ext cx="18572163" cy="1654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ts val="15013"/>
              </a:lnSpc>
              <a:buFontTx/>
              <a:buNone/>
            </a:pPr>
            <a:r>
              <a:rPr lang="en-US" altLang="en-US" sz="6000" dirty="0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Project Lead </a:t>
            </a:r>
            <a:r>
              <a:rPr lang="en-US" altLang="en-US" sz="6000" dirty="0" smtClean="0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Name, </a:t>
            </a:r>
            <a:r>
              <a:rPr lang="en-US" altLang="en-US" sz="6000" dirty="0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Job Title, </a:t>
            </a:r>
            <a:r>
              <a:rPr lang="en-US" altLang="en-US" sz="6000" dirty="0" err="1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CPP</a:t>
            </a:r>
            <a:r>
              <a:rPr lang="en-US" altLang="en-US" sz="6000" dirty="0">
                <a:solidFill>
                  <a:srgbClr val="FFFFFF"/>
                </a:solidFill>
                <a:latin typeface="Tahoma" panose="020B0604030504040204" pitchFamily="34" charset="0"/>
                <a:ea typeface="Trebuchet MS" panose="020B060302020202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 / Health Board</a:t>
            </a:r>
            <a:endParaRPr lang="en-US" altLang="en-US" sz="1800" dirty="0">
              <a:latin typeface="Trebuchet MS" panose="020B0603020202020204" pitchFamily="34" charset="0"/>
              <a:ea typeface="Trebuchet MS" panose="020B0603020202020204" pitchFamily="34" charset="0"/>
              <a:cs typeface="Tahoma" panose="020B0604030504040204" pitchFamily="34" charset="0"/>
              <a:sym typeface="Trebuchet MS" panose="020B0603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ABB1B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6096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ea typeface="Trebuchet MS" pitchFamily="34" charset="0"/>
            <a:cs typeface="Trebuchet MS" pitchFamily="34" charset="0"/>
            <a:sym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6096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ea typeface="Trebuchet MS" pitchFamily="34" charset="0"/>
            <a:cs typeface="Trebuchet MS" pitchFamily="34" charset="0"/>
            <a:sym typeface="Trebuchet MS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333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Trebuchet MS</vt:lpstr>
      <vt:lpstr>Arial</vt:lpstr>
      <vt:lpstr>Helvetica</vt:lpstr>
      <vt:lpstr>Avenir Roman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Smith</dc:creator>
  <cp:lastModifiedBy>Duncan S (Sarah)</cp:lastModifiedBy>
  <cp:revision>30</cp:revision>
  <dcterms:modified xsi:type="dcterms:W3CDTF">2021-02-02T14:14:39Z</dcterms:modified>
</cp:coreProperties>
</file>