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7"/>
  </p:notesMasterIdLst>
  <p:sldIdLst>
    <p:sldId id="256" r:id="rId5"/>
    <p:sldId id="258"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40AB9C-A0DD-4F63-95EC-80566E076DA7}" v="4" dt="2021-04-26T12:08:04.69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4" d="100"/>
          <a:sy n="44" d="100"/>
        </p:scale>
        <p:origin x="218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C6A865-0E81-4B11-ADDD-82D69AF8327F}" type="datetimeFigureOut">
              <a:rPr lang="en-GB" smtClean="0"/>
              <a:t>07/11/2023</a:t>
            </a:fld>
            <a:endParaRPr lang="en-GB"/>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C49C96-84FB-4BAA-8BD9-237198B0068D}" type="slidenum">
              <a:rPr lang="en-GB" smtClean="0"/>
              <a:t>‹#›</a:t>
            </a:fld>
            <a:endParaRPr lang="en-GB"/>
          </a:p>
        </p:txBody>
      </p:sp>
    </p:spTree>
    <p:extLst>
      <p:ext uri="{BB962C8B-B14F-4D97-AF65-F5344CB8AC3E}">
        <p14:creationId xmlns:p14="http://schemas.microsoft.com/office/powerpoint/2010/main" val="3465208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15F4FB-9EDD-425B-B3FD-A68666D12130}" type="datetimeFigureOut">
              <a:rPr lang="en-GB" smtClean="0"/>
              <a:t>07/11/2023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182460-A4DC-4663-B2B3-9C76BC8AD4B6}" type="slidenum">
              <a:rPr lang="en-GB" smtClean="0"/>
              <a:t>‹#›</a:t>
            </a:fld>
            <a:endParaRPr lang="en-GB"/>
          </a:p>
        </p:txBody>
      </p:sp>
    </p:spTree>
    <p:extLst>
      <p:ext uri="{BB962C8B-B14F-4D97-AF65-F5344CB8AC3E}">
        <p14:creationId xmlns:p14="http://schemas.microsoft.com/office/powerpoint/2010/main" val="3641558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515F4FB-9EDD-425B-B3FD-A68666D12130}" type="datetimeFigureOut">
              <a:rPr lang="en-GB" smtClean="0"/>
              <a:t>07/11/2023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182460-A4DC-4663-B2B3-9C76BC8AD4B6}" type="slidenum">
              <a:rPr lang="en-GB" smtClean="0"/>
              <a:t>‹#›</a:t>
            </a:fld>
            <a:endParaRPr lang="en-GB"/>
          </a:p>
        </p:txBody>
      </p:sp>
    </p:spTree>
    <p:extLst>
      <p:ext uri="{BB962C8B-B14F-4D97-AF65-F5344CB8AC3E}">
        <p14:creationId xmlns:p14="http://schemas.microsoft.com/office/powerpoint/2010/main" val="1581043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515F4FB-9EDD-425B-B3FD-A68666D12130}" type="datetimeFigureOut">
              <a:rPr lang="en-GB" smtClean="0"/>
              <a:t>07/11/2023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182460-A4DC-4663-B2B3-9C76BC8AD4B6}" type="slidenum">
              <a:rPr lang="en-GB" smtClean="0"/>
              <a:t>‹#›</a:t>
            </a:fld>
            <a:endParaRPr lang="en-GB"/>
          </a:p>
        </p:txBody>
      </p:sp>
    </p:spTree>
    <p:extLst>
      <p:ext uri="{BB962C8B-B14F-4D97-AF65-F5344CB8AC3E}">
        <p14:creationId xmlns:p14="http://schemas.microsoft.com/office/powerpoint/2010/main" val="3271600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515F4FB-9EDD-425B-B3FD-A68666D12130}" type="datetimeFigureOut">
              <a:rPr lang="en-GB" smtClean="0"/>
              <a:t>07/11/2023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182460-A4DC-4663-B2B3-9C76BC8AD4B6}" type="slidenum">
              <a:rPr lang="en-GB" smtClean="0"/>
              <a:t>‹#›</a:t>
            </a:fld>
            <a:endParaRPr lang="en-GB"/>
          </a:p>
        </p:txBody>
      </p:sp>
    </p:spTree>
    <p:extLst>
      <p:ext uri="{BB962C8B-B14F-4D97-AF65-F5344CB8AC3E}">
        <p14:creationId xmlns:p14="http://schemas.microsoft.com/office/powerpoint/2010/main" val="2767669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515F4FB-9EDD-425B-B3FD-A68666D12130}" type="datetimeFigureOut">
              <a:rPr lang="en-GB" smtClean="0"/>
              <a:t>07/11/2023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182460-A4DC-4663-B2B3-9C76BC8AD4B6}" type="slidenum">
              <a:rPr lang="en-GB" smtClean="0"/>
              <a:t>‹#›</a:t>
            </a:fld>
            <a:endParaRPr lang="en-GB"/>
          </a:p>
        </p:txBody>
      </p:sp>
    </p:spTree>
    <p:extLst>
      <p:ext uri="{BB962C8B-B14F-4D97-AF65-F5344CB8AC3E}">
        <p14:creationId xmlns:p14="http://schemas.microsoft.com/office/powerpoint/2010/main" val="895605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515F4FB-9EDD-425B-B3FD-A68666D12130}" type="datetimeFigureOut">
              <a:rPr lang="en-GB" smtClean="0"/>
              <a:t>07/11/2023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182460-A4DC-4663-B2B3-9C76BC8AD4B6}" type="slidenum">
              <a:rPr lang="en-GB" smtClean="0"/>
              <a:t>‹#›</a:t>
            </a:fld>
            <a:endParaRPr lang="en-GB"/>
          </a:p>
        </p:txBody>
      </p:sp>
    </p:spTree>
    <p:extLst>
      <p:ext uri="{BB962C8B-B14F-4D97-AF65-F5344CB8AC3E}">
        <p14:creationId xmlns:p14="http://schemas.microsoft.com/office/powerpoint/2010/main" val="3509756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515F4FB-9EDD-425B-B3FD-A68666D12130}" type="datetimeFigureOut">
              <a:rPr lang="en-GB" smtClean="0"/>
              <a:t>07/11/2023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B182460-A4DC-4663-B2B3-9C76BC8AD4B6}" type="slidenum">
              <a:rPr lang="en-GB" smtClean="0"/>
              <a:t>‹#›</a:t>
            </a:fld>
            <a:endParaRPr lang="en-GB"/>
          </a:p>
        </p:txBody>
      </p:sp>
    </p:spTree>
    <p:extLst>
      <p:ext uri="{BB962C8B-B14F-4D97-AF65-F5344CB8AC3E}">
        <p14:creationId xmlns:p14="http://schemas.microsoft.com/office/powerpoint/2010/main" val="3561063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515F4FB-9EDD-425B-B3FD-A68666D12130}" type="datetimeFigureOut">
              <a:rPr lang="en-GB" smtClean="0"/>
              <a:t>07/11/2023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B182460-A4DC-4663-B2B3-9C76BC8AD4B6}" type="slidenum">
              <a:rPr lang="en-GB" smtClean="0"/>
              <a:t>‹#›</a:t>
            </a:fld>
            <a:endParaRPr lang="en-GB"/>
          </a:p>
        </p:txBody>
      </p:sp>
    </p:spTree>
    <p:extLst>
      <p:ext uri="{BB962C8B-B14F-4D97-AF65-F5344CB8AC3E}">
        <p14:creationId xmlns:p14="http://schemas.microsoft.com/office/powerpoint/2010/main" val="2773324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15F4FB-9EDD-425B-B3FD-A68666D12130}" type="datetimeFigureOut">
              <a:rPr lang="en-GB" smtClean="0"/>
              <a:t>07/11/2023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B182460-A4DC-4663-B2B3-9C76BC8AD4B6}" type="slidenum">
              <a:rPr lang="en-GB" smtClean="0"/>
              <a:t>‹#›</a:t>
            </a:fld>
            <a:endParaRPr lang="en-GB"/>
          </a:p>
        </p:txBody>
      </p:sp>
    </p:spTree>
    <p:extLst>
      <p:ext uri="{BB962C8B-B14F-4D97-AF65-F5344CB8AC3E}">
        <p14:creationId xmlns:p14="http://schemas.microsoft.com/office/powerpoint/2010/main" val="1712189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515F4FB-9EDD-425B-B3FD-A68666D12130}" type="datetimeFigureOut">
              <a:rPr lang="en-GB" smtClean="0"/>
              <a:t>07/11/2023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182460-A4DC-4663-B2B3-9C76BC8AD4B6}" type="slidenum">
              <a:rPr lang="en-GB" smtClean="0"/>
              <a:t>‹#›</a:t>
            </a:fld>
            <a:endParaRPr lang="en-GB"/>
          </a:p>
        </p:txBody>
      </p:sp>
    </p:spTree>
    <p:extLst>
      <p:ext uri="{BB962C8B-B14F-4D97-AF65-F5344CB8AC3E}">
        <p14:creationId xmlns:p14="http://schemas.microsoft.com/office/powerpoint/2010/main" val="2603324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515F4FB-9EDD-425B-B3FD-A68666D12130}" type="datetimeFigureOut">
              <a:rPr lang="en-GB" smtClean="0"/>
              <a:t>07/11/2023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182460-A4DC-4663-B2B3-9C76BC8AD4B6}" type="slidenum">
              <a:rPr lang="en-GB" smtClean="0"/>
              <a:t>‹#›</a:t>
            </a:fld>
            <a:endParaRPr lang="en-GB"/>
          </a:p>
        </p:txBody>
      </p:sp>
    </p:spTree>
    <p:extLst>
      <p:ext uri="{BB962C8B-B14F-4D97-AF65-F5344CB8AC3E}">
        <p14:creationId xmlns:p14="http://schemas.microsoft.com/office/powerpoint/2010/main" val="151396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8515F4FB-9EDD-425B-B3FD-A68666D12130}" type="datetimeFigureOut">
              <a:rPr lang="en-GB" smtClean="0"/>
              <a:t>07/11/2023</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B182460-A4DC-4663-B2B3-9C76BC8AD4B6}" type="slidenum">
              <a:rPr lang="en-GB" smtClean="0"/>
              <a:t>‹#›</a:t>
            </a:fld>
            <a:endParaRPr lang="en-GB"/>
          </a:p>
        </p:txBody>
      </p:sp>
    </p:spTree>
    <p:extLst>
      <p:ext uri="{BB962C8B-B14F-4D97-AF65-F5344CB8AC3E}">
        <p14:creationId xmlns:p14="http://schemas.microsoft.com/office/powerpoint/2010/main" val="134866683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BD414B8B-F22E-450F-99C4-E1DCDB53A95D}"/>
              </a:ext>
            </a:extLst>
          </p:cNvPr>
          <p:cNvSpPr>
            <a:spLocks noGrp="1"/>
          </p:cNvSpPr>
          <p:nvPr>
            <p:ph type="title"/>
          </p:nvPr>
        </p:nvSpPr>
        <p:spPr>
          <a:xfrm>
            <a:off x="471487" y="132462"/>
            <a:ext cx="5915025" cy="942903"/>
          </a:xfrm>
        </p:spPr>
        <p:txBody>
          <a:bodyPr>
            <a:normAutofit/>
          </a:bodyPr>
          <a:lstStyle/>
          <a:p>
            <a:pPr algn="ctr"/>
            <a:r>
              <a:rPr lang="en-GB" sz="3200" dirty="0"/>
              <a:t>Implementation Checklist</a:t>
            </a:r>
          </a:p>
        </p:txBody>
      </p:sp>
      <p:sp>
        <p:nvSpPr>
          <p:cNvPr id="13" name="TextBox 12">
            <a:extLst>
              <a:ext uri="{FF2B5EF4-FFF2-40B4-BE49-F238E27FC236}">
                <a16:creationId xmlns:a16="http://schemas.microsoft.com/office/drawing/2014/main" id="{E4979456-EDE7-4847-A245-A904938DFE5E}"/>
              </a:ext>
            </a:extLst>
          </p:cNvPr>
          <p:cNvSpPr txBox="1"/>
          <p:nvPr/>
        </p:nvSpPr>
        <p:spPr>
          <a:xfrm>
            <a:off x="140221" y="1272359"/>
            <a:ext cx="6571729" cy="923330"/>
          </a:xfrm>
          <a:prstGeom prst="rect">
            <a:avLst/>
          </a:prstGeom>
          <a:noFill/>
          <a:ln w="38100">
            <a:solidFill>
              <a:srgbClr val="00B050"/>
            </a:solidFill>
          </a:ln>
        </p:spPr>
        <p:txBody>
          <a:bodyPr wrap="square" rtlCol="0">
            <a:spAutoFit/>
          </a:bodyPr>
          <a:lstStyle/>
          <a:p>
            <a:pPr algn="ctr"/>
            <a:r>
              <a:rPr lang="en-GB" dirty="0"/>
              <a:t>We implement when we have tested a change and know that it works and now we want to make it business as usual. </a:t>
            </a:r>
          </a:p>
          <a:p>
            <a:pPr algn="ctr"/>
            <a:r>
              <a:rPr lang="en-GB" dirty="0"/>
              <a:t>There are 5 key steps to successful implementation</a:t>
            </a:r>
          </a:p>
        </p:txBody>
      </p:sp>
      <p:pic>
        <p:nvPicPr>
          <p:cNvPr id="15" name="Picture 14" descr="Icon&#10;&#10;Description automatically generated">
            <a:extLst>
              <a:ext uri="{FF2B5EF4-FFF2-40B4-BE49-F238E27FC236}">
                <a16:creationId xmlns:a16="http://schemas.microsoft.com/office/drawing/2014/main" id="{CFC766B0-6595-4A59-B409-B3263A9AA0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221" y="146910"/>
            <a:ext cx="831329" cy="942903"/>
          </a:xfrm>
          <a:prstGeom prst="rect">
            <a:avLst/>
          </a:prstGeom>
        </p:spPr>
      </p:pic>
      <p:sp>
        <p:nvSpPr>
          <p:cNvPr id="17" name="TextBox 16">
            <a:extLst>
              <a:ext uri="{FF2B5EF4-FFF2-40B4-BE49-F238E27FC236}">
                <a16:creationId xmlns:a16="http://schemas.microsoft.com/office/drawing/2014/main" id="{C6827763-9853-492F-B3DD-EB10CB251221}"/>
              </a:ext>
            </a:extLst>
          </p:cNvPr>
          <p:cNvSpPr txBox="1"/>
          <p:nvPr/>
        </p:nvSpPr>
        <p:spPr>
          <a:xfrm>
            <a:off x="140220" y="2296149"/>
            <a:ext cx="6571730" cy="646331"/>
          </a:xfrm>
          <a:prstGeom prst="rect">
            <a:avLst/>
          </a:prstGeom>
          <a:solidFill>
            <a:schemeClr val="accent6">
              <a:lumMod val="20000"/>
              <a:lumOff val="80000"/>
            </a:schemeClr>
          </a:solidFill>
          <a:ln w="38100">
            <a:solidFill>
              <a:srgbClr val="00B050"/>
            </a:solidFill>
          </a:ln>
        </p:spPr>
        <p:txBody>
          <a:bodyPr wrap="square" rtlCol="0">
            <a:spAutoFit/>
          </a:bodyPr>
          <a:lstStyle/>
          <a:p>
            <a:r>
              <a:rPr lang="en-GB" dirty="0"/>
              <a:t>Step 1 : Standardisation:</a:t>
            </a:r>
          </a:p>
          <a:p>
            <a:endParaRPr lang="en-GB" dirty="0"/>
          </a:p>
        </p:txBody>
      </p:sp>
      <p:graphicFrame>
        <p:nvGraphicFramePr>
          <p:cNvPr id="18" name="Table 18">
            <a:extLst>
              <a:ext uri="{FF2B5EF4-FFF2-40B4-BE49-F238E27FC236}">
                <a16:creationId xmlns:a16="http://schemas.microsoft.com/office/drawing/2014/main" id="{6822EEF2-D384-47C2-A043-D0FD80FD95E0}"/>
              </a:ext>
            </a:extLst>
          </p:cNvPr>
          <p:cNvGraphicFramePr>
            <a:graphicFrameLocks noGrp="1"/>
          </p:cNvGraphicFramePr>
          <p:nvPr>
            <p:extLst>
              <p:ext uri="{D42A27DB-BD31-4B8C-83A1-F6EECF244321}">
                <p14:modId xmlns:p14="http://schemas.microsoft.com/office/powerpoint/2010/main" val="373652241"/>
              </p:ext>
            </p:extLst>
          </p:nvPr>
        </p:nvGraphicFramePr>
        <p:xfrm>
          <a:off x="140220" y="3877980"/>
          <a:ext cx="6571730" cy="2356485"/>
        </p:xfrm>
        <a:graphic>
          <a:graphicData uri="http://schemas.openxmlformats.org/drawingml/2006/table">
            <a:tbl>
              <a:tblPr firstRow="1" bandRow="1">
                <a:tableStyleId>{5940675A-B579-460E-94D1-54222C63F5DA}</a:tableStyleId>
              </a:tblPr>
              <a:tblGrid>
                <a:gridCol w="2058928">
                  <a:extLst>
                    <a:ext uri="{9D8B030D-6E8A-4147-A177-3AD203B41FA5}">
                      <a16:colId xmlns:a16="http://schemas.microsoft.com/office/drawing/2014/main" val="1500017720"/>
                    </a:ext>
                  </a:extLst>
                </a:gridCol>
                <a:gridCol w="1226937">
                  <a:extLst>
                    <a:ext uri="{9D8B030D-6E8A-4147-A177-3AD203B41FA5}">
                      <a16:colId xmlns:a16="http://schemas.microsoft.com/office/drawing/2014/main" val="2229461891"/>
                    </a:ext>
                  </a:extLst>
                </a:gridCol>
                <a:gridCol w="1854976">
                  <a:extLst>
                    <a:ext uri="{9D8B030D-6E8A-4147-A177-3AD203B41FA5}">
                      <a16:colId xmlns:a16="http://schemas.microsoft.com/office/drawing/2014/main" val="196796145"/>
                    </a:ext>
                  </a:extLst>
                </a:gridCol>
                <a:gridCol w="1430889">
                  <a:extLst>
                    <a:ext uri="{9D8B030D-6E8A-4147-A177-3AD203B41FA5}">
                      <a16:colId xmlns:a16="http://schemas.microsoft.com/office/drawing/2014/main" val="556710284"/>
                    </a:ext>
                  </a:extLst>
                </a:gridCol>
              </a:tblGrid>
              <a:tr h="587375">
                <a:tc>
                  <a:txBody>
                    <a:bodyPr/>
                    <a:lstStyle/>
                    <a:p>
                      <a:r>
                        <a:rPr lang="en-GB" sz="1100" dirty="0"/>
                        <a:t>Tasks</a:t>
                      </a:r>
                    </a:p>
                  </a:txBody>
                  <a:tcPr/>
                </a:tc>
                <a:tc>
                  <a:txBody>
                    <a:bodyPr/>
                    <a:lstStyle/>
                    <a:p>
                      <a:r>
                        <a:rPr lang="en-GB" sz="1100" dirty="0"/>
                        <a:t>Who</a:t>
                      </a:r>
                    </a:p>
                  </a:txBody>
                  <a:tcPr/>
                </a:tc>
                <a:tc>
                  <a:txBody>
                    <a:bodyPr/>
                    <a:lstStyle/>
                    <a:p>
                      <a:r>
                        <a:rPr lang="en-GB" sz="1100" dirty="0"/>
                        <a:t>Frequency</a:t>
                      </a:r>
                    </a:p>
                    <a:p>
                      <a:r>
                        <a:rPr lang="en-GB" sz="1100" dirty="0"/>
                        <a:t>Daily weekly/ monthly / when required </a:t>
                      </a:r>
                    </a:p>
                  </a:txBody>
                  <a:tcPr/>
                </a:tc>
                <a:tc>
                  <a:txBody>
                    <a:bodyPr/>
                    <a:lstStyle/>
                    <a:p>
                      <a:r>
                        <a:rPr lang="en-GB" sz="1100" dirty="0"/>
                        <a:t>Tools required</a:t>
                      </a:r>
                    </a:p>
                  </a:txBody>
                  <a:tcPr/>
                </a:tc>
                <a:extLst>
                  <a:ext uri="{0D108BD9-81ED-4DB2-BD59-A6C34878D82A}">
                    <a16:rowId xmlns:a16="http://schemas.microsoft.com/office/drawing/2014/main" val="3009517444"/>
                  </a:ext>
                </a:extLst>
              </a:tr>
              <a:tr h="587375">
                <a:tc>
                  <a:txBody>
                    <a:bodyPr/>
                    <a:lstStyle/>
                    <a:p>
                      <a:endParaRPr lang="en-GB" dirty="0"/>
                    </a:p>
                  </a:txBody>
                  <a:tcPr/>
                </a:tc>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212420556"/>
                  </a:ext>
                </a:extLst>
              </a:tr>
              <a:tr h="587375">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844564602"/>
                  </a:ext>
                </a:extLst>
              </a:tr>
              <a:tr h="587375">
                <a:tc>
                  <a:txBody>
                    <a:bodyPr/>
                    <a:lstStyle/>
                    <a:p>
                      <a:endParaRPr lang="en-GB"/>
                    </a:p>
                  </a:txBody>
                  <a:tcPr/>
                </a:tc>
                <a:tc>
                  <a:txBody>
                    <a:bodyPr/>
                    <a:lstStyle/>
                    <a:p>
                      <a:endParaRPr lang="en-GB"/>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963161162"/>
                  </a:ext>
                </a:extLst>
              </a:tr>
            </a:tbl>
          </a:graphicData>
        </a:graphic>
      </p:graphicFrame>
      <p:sp>
        <p:nvSpPr>
          <p:cNvPr id="20" name="Rectangle 19">
            <a:extLst>
              <a:ext uri="{FF2B5EF4-FFF2-40B4-BE49-F238E27FC236}">
                <a16:creationId xmlns:a16="http://schemas.microsoft.com/office/drawing/2014/main" id="{373B998F-42C0-4E9C-916F-202A651862BA}"/>
              </a:ext>
            </a:extLst>
          </p:cNvPr>
          <p:cNvSpPr/>
          <p:nvPr/>
        </p:nvSpPr>
        <p:spPr>
          <a:xfrm>
            <a:off x="266698" y="3042940"/>
            <a:ext cx="6445252" cy="738664"/>
          </a:xfrm>
          <a:prstGeom prst="rect">
            <a:avLst/>
          </a:prstGeom>
        </p:spPr>
        <p:txBody>
          <a:bodyPr wrap="square">
            <a:spAutoFit/>
          </a:bodyPr>
          <a:lstStyle/>
          <a:p>
            <a:pPr lvl="0"/>
            <a:r>
              <a:rPr lang="en-GB" sz="1400" dirty="0">
                <a:solidFill>
                  <a:prstClr val="black"/>
                </a:solidFill>
              </a:rPr>
              <a:t>List all the processes/ jobs/ tasks necessary to maintain the change idea. Make sure you align roles and responsibilities to each and how often they need done so everyone knows what is expected of them</a:t>
            </a:r>
          </a:p>
        </p:txBody>
      </p:sp>
      <p:sp>
        <p:nvSpPr>
          <p:cNvPr id="21" name="TextBox 20">
            <a:extLst>
              <a:ext uri="{FF2B5EF4-FFF2-40B4-BE49-F238E27FC236}">
                <a16:creationId xmlns:a16="http://schemas.microsoft.com/office/drawing/2014/main" id="{5013222C-67A0-487E-A957-208D872A2D9E}"/>
              </a:ext>
            </a:extLst>
          </p:cNvPr>
          <p:cNvSpPr txBox="1"/>
          <p:nvPr/>
        </p:nvSpPr>
        <p:spPr>
          <a:xfrm>
            <a:off x="140220" y="6461749"/>
            <a:ext cx="6571730" cy="646331"/>
          </a:xfrm>
          <a:prstGeom prst="rect">
            <a:avLst/>
          </a:prstGeom>
          <a:solidFill>
            <a:schemeClr val="accent6">
              <a:lumMod val="20000"/>
              <a:lumOff val="80000"/>
            </a:schemeClr>
          </a:solidFill>
          <a:ln w="38100">
            <a:solidFill>
              <a:srgbClr val="00B050"/>
            </a:solidFill>
          </a:ln>
        </p:spPr>
        <p:txBody>
          <a:bodyPr wrap="square" rtlCol="0">
            <a:spAutoFit/>
          </a:bodyPr>
          <a:lstStyle/>
          <a:p>
            <a:r>
              <a:rPr lang="en-GB" dirty="0"/>
              <a:t>Step 2 : Documentation:</a:t>
            </a:r>
          </a:p>
          <a:p>
            <a:endParaRPr lang="en-GB" dirty="0"/>
          </a:p>
        </p:txBody>
      </p:sp>
      <p:sp>
        <p:nvSpPr>
          <p:cNvPr id="22" name="Rectangle 21">
            <a:extLst>
              <a:ext uri="{FF2B5EF4-FFF2-40B4-BE49-F238E27FC236}">
                <a16:creationId xmlns:a16="http://schemas.microsoft.com/office/drawing/2014/main" id="{DC7DBEE0-0AC9-43AF-9BD4-97FB63611391}"/>
              </a:ext>
            </a:extLst>
          </p:cNvPr>
          <p:cNvSpPr/>
          <p:nvPr/>
        </p:nvSpPr>
        <p:spPr>
          <a:xfrm>
            <a:off x="140219" y="7146948"/>
            <a:ext cx="6571729" cy="523220"/>
          </a:xfrm>
          <a:prstGeom prst="rect">
            <a:avLst/>
          </a:prstGeom>
        </p:spPr>
        <p:txBody>
          <a:bodyPr wrap="square">
            <a:spAutoFit/>
          </a:bodyPr>
          <a:lstStyle/>
          <a:p>
            <a:pPr lvl="0"/>
            <a:r>
              <a:rPr lang="en-GB" sz="1400" dirty="0">
                <a:solidFill>
                  <a:prstClr val="black"/>
                </a:solidFill>
              </a:rPr>
              <a:t>Make sure your change idea is clearly documented : What is it you are implementing?</a:t>
            </a:r>
          </a:p>
          <a:p>
            <a:pPr lvl="0"/>
            <a:r>
              <a:rPr lang="en-GB" sz="1400" dirty="0">
                <a:solidFill>
                  <a:prstClr val="black"/>
                </a:solidFill>
              </a:rPr>
              <a:t>(documentation support e.g. checklists will be included in step 1)</a:t>
            </a:r>
          </a:p>
        </p:txBody>
      </p:sp>
      <p:grpSp>
        <p:nvGrpSpPr>
          <p:cNvPr id="2" name="Group 1">
            <a:extLst>
              <a:ext uri="{FF2B5EF4-FFF2-40B4-BE49-F238E27FC236}">
                <a16:creationId xmlns:a16="http://schemas.microsoft.com/office/drawing/2014/main" id="{CF9674FA-A167-44C3-A41C-9D2BCB79C104}"/>
              </a:ext>
            </a:extLst>
          </p:cNvPr>
          <p:cNvGrpSpPr/>
          <p:nvPr/>
        </p:nvGrpSpPr>
        <p:grpSpPr>
          <a:xfrm>
            <a:off x="140220" y="7762874"/>
            <a:ext cx="6574645" cy="2079626"/>
            <a:chOff x="140220" y="7762874"/>
            <a:chExt cx="6574645" cy="2079626"/>
          </a:xfrm>
        </p:grpSpPr>
        <p:sp>
          <p:nvSpPr>
            <p:cNvPr id="23" name="Rectangle 22">
              <a:extLst>
                <a:ext uri="{FF2B5EF4-FFF2-40B4-BE49-F238E27FC236}">
                  <a16:creationId xmlns:a16="http://schemas.microsoft.com/office/drawing/2014/main" id="{5A7D67FA-BB78-4497-8FD0-407067197988}"/>
                </a:ext>
              </a:extLst>
            </p:cNvPr>
            <p:cNvSpPr/>
            <p:nvPr/>
          </p:nvSpPr>
          <p:spPr>
            <a:xfrm>
              <a:off x="143135" y="7762874"/>
              <a:ext cx="6571730" cy="207962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5" name="Graphic 24" descr="Lightbulb and gear">
              <a:extLst>
                <a:ext uri="{FF2B5EF4-FFF2-40B4-BE49-F238E27FC236}">
                  <a16:creationId xmlns:a16="http://schemas.microsoft.com/office/drawing/2014/main" id="{EC119290-E3C7-43BF-93AF-FEDD2F4ECC6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40220" y="7794625"/>
              <a:ext cx="914400" cy="914400"/>
            </a:xfrm>
            <a:prstGeom prst="rect">
              <a:avLst/>
            </a:prstGeom>
          </p:spPr>
        </p:pic>
        <p:sp>
          <p:nvSpPr>
            <p:cNvPr id="26" name="TextBox 25">
              <a:extLst>
                <a:ext uri="{FF2B5EF4-FFF2-40B4-BE49-F238E27FC236}">
                  <a16:creationId xmlns:a16="http://schemas.microsoft.com/office/drawing/2014/main" id="{22DFE1B7-3A6D-4C4D-91CE-C95020C8D85A}"/>
                </a:ext>
              </a:extLst>
            </p:cNvPr>
            <p:cNvSpPr txBox="1"/>
            <p:nvPr/>
          </p:nvSpPr>
          <p:spPr>
            <a:xfrm>
              <a:off x="1225550" y="7794625"/>
              <a:ext cx="5486399" cy="307777"/>
            </a:xfrm>
            <a:prstGeom prst="rect">
              <a:avLst/>
            </a:prstGeom>
            <a:noFill/>
          </p:spPr>
          <p:txBody>
            <a:bodyPr wrap="square" rtlCol="0">
              <a:spAutoFit/>
            </a:bodyPr>
            <a:lstStyle/>
            <a:p>
              <a:r>
                <a:rPr lang="en-GB" sz="1400" dirty="0"/>
                <a:t>What change are you implementing? </a:t>
              </a:r>
              <a:r>
                <a:rPr lang="en-GB" sz="1200" dirty="0"/>
                <a:t>(add as much detail as you can )</a:t>
              </a:r>
            </a:p>
          </p:txBody>
        </p:sp>
      </p:grpSp>
    </p:spTree>
    <p:extLst>
      <p:ext uri="{BB962C8B-B14F-4D97-AF65-F5344CB8AC3E}">
        <p14:creationId xmlns:p14="http://schemas.microsoft.com/office/powerpoint/2010/main" val="3937474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FCEA1DC-FF33-4D97-8234-587A1F926F2A}"/>
              </a:ext>
            </a:extLst>
          </p:cNvPr>
          <p:cNvSpPr txBox="1"/>
          <p:nvPr/>
        </p:nvSpPr>
        <p:spPr>
          <a:xfrm>
            <a:off x="140220" y="86349"/>
            <a:ext cx="6616180" cy="646331"/>
          </a:xfrm>
          <a:prstGeom prst="rect">
            <a:avLst/>
          </a:prstGeom>
          <a:solidFill>
            <a:schemeClr val="accent6">
              <a:lumMod val="20000"/>
              <a:lumOff val="80000"/>
            </a:schemeClr>
          </a:solidFill>
          <a:ln w="38100">
            <a:solidFill>
              <a:srgbClr val="00B050"/>
            </a:solidFill>
          </a:ln>
        </p:spPr>
        <p:txBody>
          <a:bodyPr wrap="square" rtlCol="0">
            <a:spAutoFit/>
          </a:bodyPr>
          <a:lstStyle/>
          <a:p>
            <a:r>
              <a:rPr lang="en-GB" dirty="0"/>
              <a:t>Step 3 : Measurement</a:t>
            </a:r>
          </a:p>
          <a:p>
            <a:endParaRPr lang="en-GB" dirty="0"/>
          </a:p>
        </p:txBody>
      </p:sp>
      <p:sp>
        <p:nvSpPr>
          <p:cNvPr id="5" name="Rectangle 4">
            <a:extLst>
              <a:ext uri="{FF2B5EF4-FFF2-40B4-BE49-F238E27FC236}">
                <a16:creationId xmlns:a16="http://schemas.microsoft.com/office/drawing/2014/main" id="{50BF4AE3-0326-477C-8D5B-45C22F45B9B2}"/>
              </a:ext>
            </a:extLst>
          </p:cNvPr>
          <p:cNvSpPr/>
          <p:nvPr/>
        </p:nvSpPr>
        <p:spPr>
          <a:xfrm>
            <a:off x="140220" y="732680"/>
            <a:ext cx="6571730" cy="1123384"/>
          </a:xfrm>
          <a:prstGeom prst="rect">
            <a:avLst/>
          </a:prstGeom>
        </p:spPr>
        <p:txBody>
          <a:bodyPr wrap="square">
            <a:spAutoFit/>
          </a:bodyPr>
          <a:lstStyle/>
          <a:p>
            <a:pPr lvl="0"/>
            <a:r>
              <a:rPr lang="en-GB" sz="1400" dirty="0">
                <a:solidFill>
                  <a:prstClr val="black"/>
                </a:solidFill>
              </a:rPr>
              <a:t>How will you know if the change you made is maintaining an improvement? Record details of what you are measuring . Who how often and what is your operational definition to ensure everyone measures the same thing. </a:t>
            </a:r>
            <a:endParaRPr lang="en-GB" sz="1200" dirty="0">
              <a:solidFill>
                <a:prstClr val="black"/>
              </a:solidFill>
            </a:endParaRPr>
          </a:p>
          <a:p>
            <a:pPr lvl="0"/>
            <a:r>
              <a:rPr lang="en-GB" sz="1400" dirty="0">
                <a:solidFill>
                  <a:prstClr val="black"/>
                </a:solidFill>
              </a:rPr>
              <a:t>(</a:t>
            </a:r>
            <a:r>
              <a:rPr lang="en-GB" sz="1100" dirty="0">
                <a:solidFill>
                  <a:prstClr val="black"/>
                </a:solidFill>
              </a:rPr>
              <a:t>For more information on operational definition detail see measurement plan in QI tools on Quality improvement Zone)</a:t>
            </a:r>
          </a:p>
        </p:txBody>
      </p:sp>
      <p:graphicFrame>
        <p:nvGraphicFramePr>
          <p:cNvPr id="7" name="Table 18">
            <a:extLst>
              <a:ext uri="{FF2B5EF4-FFF2-40B4-BE49-F238E27FC236}">
                <a16:creationId xmlns:a16="http://schemas.microsoft.com/office/drawing/2014/main" id="{58397C2D-8BC9-4915-AEB6-D8496F1EEEB9}"/>
              </a:ext>
            </a:extLst>
          </p:cNvPr>
          <p:cNvGraphicFramePr>
            <a:graphicFrameLocks noGrp="1"/>
          </p:cNvGraphicFramePr>
          <p:nvPr>
            <p:extLst>
              <p:ext uri="{D42A27DB-BD31-4B8C-83A1-F6EECF244321}">
                <p14:modId xmlns:p14="http://schemas.microsoft.com/office/powerpoint/2010/main" val="583740848"/>
              </p:ext>
            </p:extLst>
          </p:nvPr>
        </p:nvGraphicFramePr>
        <p:xfrm>
          <a:off x="184670" y="1856064"/>
          <a:ext cx="6571730" cy="1769110"/>
        </p:xfrm>
        <a:graphic>
          <a:graphicData uri="http://schemas.openxmlformats.org/drawingml/2006/table">
            <a:tbl>
              <a:tblPr firstRow="1" bandRow="1">
                <a:tableStyleId>{5940675A-B579-460E-94D1-54222C63F5DA}</a:tableStyleId>
              </a:tblPr>
              <a:tblGrid>
                <a:gridCol w="2056880">
                  <a:extLst>
                    <a:ext uri="{9D8B030D-6E8A-4147-A177-3AD203B41FA5}">
                      <a16:colId xmlns:a16="http://schemas.microsoft.com/office/drawing/2014/main" val="1500017720"/>
                    </a:ext>
                  </a:extLst>
                </a:gridCol>
                <a:gridCol w="1228985">
                  <a:extLst>
                    <a:ext uri="{9D8B030D-6E8A-4147-A177-3AD203B41FA5}">
                      <a16:colId xmlns:a16="http://schemas.microsoft.com/office/drawing/2014/main" val="2229461891"/>
                    </a:ext>
                  </a:extLst>
                </a:gridCol>
                <a:gridCol w="1526915">
                  <a:extLst>
                    <a:ext uri="{9D8B030D-6E8A-4147-A177-3AD203B41FA5}">
                      <a16:colId xmlns:a16="http://schemas.microsoft.com/office/drawing/2014/main" val="196796145"/>
                    </a:ext>
                  </a:extLst>
                </a:gridCol>
                <a:gridCol w="1758950">
                  <a:extLst>
                    <a:ext uri="{9D8B030D-6E8A-4147-A177-3AD203B41FA5}">
                      <a16:colId xmlns:a16="http://schemas.microsoft.com/office/drawing/2014/main" val="556710284"/>
                    </a:ext>
                  </a:extLst>
                </a:gridCol>
              </a:tblGrid>
              <a:tr h="587375">
                <a:tc>
                  <a:txBody>
                    <a:bodyPr/>
                    <a:lstStyle/>
                    <a:p>
                      <a:r>
                        <a:rPr lang="en-GB" sz="1100" dirty="0"/>
                        <a:t>Measure </a:t>
                      </a:r>
                    </a:p>
                  </a:txBody>
                  <a:tcPr/>
                </a:tc>
                <a:tc>
                  <a:txBody>
                    <a:bodyPr/>
                    <a:lstStyle/>
                    <a:p>
                      <a:r>
                        <a:rPr lang="en-GB" sz="1100" dirty="0"/>
                        <a:t>Who</a:t>
                      </a:r>
                    </a:p>
                  </a:txBody>
                  <a:tcPr/>
                </a:tc>
                <a:tc>
                  <a:txBody>
                    <a:bodyPr/>
                    <a:lstStyle/>
                    <a:p>
                      <a:r>
                        <a:rPr lang="en-GB" sz="1100" dirty="0"/>
                        <a:t>Frequency</a:t>
                      </a:r>
                    </a:p>
                    <a:p>
                      <a:r>
                        <a:rPr lang="en-GB" sz="1100" dirty="0"/>
                        <a:t>Daily weekly/ monthly / when required </a:t>
                      </a:r>
                    </a:p>
                  </a:txBody>
                  <a:tcPr/>
                </a:tc>
                <a:tc>
                  <a:txBody>
                    <a:bodyPr/>
                    <a:lstStyle/>
                    <a:p>
                      <a:r>
                        <a:rPr lang="en-GB" sz="1100" dirty="0"/>
                        <a:t>Operational Definition</a:t>
                      </a:r>
                    </a:p>
                  </a:txBody>
                  <a:tcPr/>
                </a:tc>
                <a:extLst>
                  <a:ext uri="{0D108BD9-81ED-4DB2-BD59-A6C34878D82A}">
                    <a16:rowId xmlns:a16="http://schemas.microsoft.com/office/drawing/2014/main" val="3009517444"/>
                  </a:ext>
                </a:extLst>
              </a:tr>
              <a:tr h="587375">
                <a:tc>
                  <a:txBody>
                    <a:bodyPr/>
                    <a:lstStyle/>
                    <a:p>
                      <a:endParaRPr lang="en-GB" dirty="0"/>
                    </a:p>
                  </a:txBody>
                  <a:tcPr/>
                </a:tc>
                <a:tc>
                  <a:txBody>
                    <a:bodyPr/>
                    <a:lstStyle/>
                    <a:p>
                      <a:endParaRPr lang="en-GB" dirty="0"/>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212420556"/>
                  </a:ext>
                </a:extLst>
              </a:tr>
              <a:tr h="587375">
                <a:tc>
                  <a:txBody>
                    <a:bodyPr/>
                    <a:lstStyle/>
                    <a:p>
                      <a:endParaRPr lang="en-GB" dirty="0"/>
                    </a:p>
                  </a:txBody>
                  <a:tcPr/>
                </a:tc>
                <a:tc>
                  <a:txBody>
                    <a:bodyPr/>
                    <a:lstStyle/>
                    <a:p>
                      <a:endParaRPr lang="en-GB" dirty="0"/>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844564602"/>
                  </a:ext>
                </a:extLst>
              </a:tr>
            </a:tbl>
          </a:graphicData>
        </a:graphic>
      </p:graphicFrame>
      <p:sp>
        <p:nvSpPr>
          <p:cNvPr id="8" name="TextBox 7">
            <a:extLst>
              <a:ext uri="{FF2B5EF4-FFF2-40B4-BE49-F238E27FC236}">
                <a16:creationId xmlns:a16="http://schemas.microsoft.com/office/drawing/2014/main" id="{C9D8E00B-BEA7-41DD-BDFE-2C860E1B0695}"/>
              </a:ext>
            </a:extLst>
          </p:cNvPr>
          <p:cNvSpPr txBox="1"/>
          <p:nvPr/>
        </p:nvSpPr>
        <p:spPr>
          <a:xfrm>
            <a:off x="184670" y="3794452"/>
            <a:ext cx="6571730" cy="646331"/>
          </a:xfrm>
          <a:prstGeom prst="rect">
            <a:avLst/>
          </a:prstGeom>
          <a:solidFill>
            <a:schemeClr val="accent6">
              <a:lumMod val="20000"/>
              <a:lumOff val="80000"/>
            </a:schemeClr>
          </a:solidFill>
          <a:ln w="38100">
            <a:solidFill>
              <a:srgbClr val="00B050"/>
            </a:solidFill>
          </a:ln>
        </p:spPr>
        <p:txBody>
          <a:bodyPr wrap="square" rtlCol="0">
            <a:spAutoFit/>
          </a:bodyPr>
          <a:lstStyle/>
          <a:p>
            <a:r>
              <a:rPr lang="en-GB" dirty="0"/>
              <a:t>Step 4 : Education</a:t>
            </a:r>
          </a:p>
          <a:p>
            <a:endParaRPr lang="en-GB" dirty="0"/>
          </a:p>
        </p:txBody>
      </p:sp>
      <p:sp>
        <p:nvSpPr>
          <p:cNvPr id="9" name="TextBox 8">
            <a:extLst>
              <a:ext uri="{FF2B5EF4-FFF2-40B4-BE49-F238E27FC236}">
                <a16:creationId xmlns:a16="http://schemas.microsoft.com/office/drawing/2014/main" id="{5C53F579-CD30-4BDA-A390-C5B5B3571240}"/>
              </a:ext>
            </a:extLst>
          </p:cNvPr>
          <p:cNvSpPr txBox="1"/>
          <p:nvPr/>
        </p:nvSpPr>
        <p:spPr>
          <a:xfrm>
            <a:off x="162445" y="7127430"/>
            <a:ext cx="6571730" cy="646331"/>
          </a:xfrm>
          <a:prstGeom prst="rect">
            <a:avLst/>
          </a:prstGeom>
          <a:solidFill>
            <a:schemeClr val="accent6">
              <a:lumMod val="20000"/>
              <a:lumOff val="80000"/>
            </a:schemeClr>
          </a:solidFill>
          <a:ln w="38100">
            <a:solidFill>
              <a:srgbClr val="00B050"/>
            </a:solidFill>
          </a:ln>
        </p:spPr>
        <p:txBody>
          <a:bodyPr wrap="square" rtlCol="0">
            <a:spAutoFit/>
          </a:bodyPr>
          <a:lstStyle/>
          <a:p>
            <a:r>
              <a:rPr lang="en-GB" dirty="0"/>
              <a:t>Step 5 : Resources</a:t>
            </a:r>
          </a:p>
          <a:p>
            <a:endParaRPr lang="en-GB" dirty="0"/>
          </a:p>
        </p:txBody>
      </p:sp>
      <p:sp>
        <p:nvSpPr>
          <p:cNvPr id="10" name="Rectangle 9">
            <a:extLst>
              <a:ext uri="{FF2B5EF4-FFF2-40B4-BE49-F238E27FC236}">
                <a16:creationId xmlns:a16="http://schemas.microsoft.com/office/drawing/2014/main" id="{25AFEF7A-D0DD-4334-8C75-85BA385C2845}"/>
              </a:ext>
            </a:extLst>
          </p:cNvPr>
          <p:cNvSpPr/>
          <p:nvPr/>
        </p:nvSpPr>
        <p:spPr>
          <a:xfrm>
            <a:off x="184669" y="4496891"/>
            <a:ext cx="6571729" cy="738664"/>
          </a:xfrm>
          <a:prstGeom prst="rect">
            <a:avLst/>
          </a:prstGeom>
        </p:spPr>
        <p:txBody>
          <a:bodyPr wrap="square">
            <a:spAutoFit/>
          </a:bodyPr>
          <a:lstStyle/>
          <a:p>
            <a:r>
              <a:rPr lang="en-GB" sz="1400" dirty="0"/>
              <a:t>How are the new ways of working (outlined in your standardisation and documentation  above), being integrated into your staff education, induction and development training so they are clear as to the who, how and why of the change?</a:t>
            </a:r>
          </a:p>
        </p:txBody>
      </p:sp>
      <p:graphicFrame>
        <p:nvGraphicFramePr>
          <p:cNvPr id="11" name="Table 18">
            <a:extLst>
              <a:ext uri="{FF2B5EF4-FFF2-40B4-BE49-F238E27FC236}">
                <a16:creationId xmlns:a16="http://schemas.microsoft.com/office/drawing/2014/main" id="{A09071C5-5535-4B1F-9B97-A81395D91966}"/>
              </a:ext>
            </a:extLst>
          </p:cNvPr>
          <p:cNvGraphicFramePr>
            <a:graphicFrameLocks noGrp="1"/>
          </p:cNvGraphicFramePr>
          <p:nvPr>
            <p:extLst>
              <p:ext uri="{D42A27DB-BD31-4B8C-83A1-F6EECF244321}">
                <p14:modId xmlns:p14="http://schemas.microsoft.com/office/powerpoint/2010/main" val="2094096313"/>
              </p:ext>
            </p:extLst>
          </p:nvPr>
        </p:nvGraphicFramePr>
        <p:xfrm>
          <a:off x="162445" y="5222717"/>
          <a:ext cx="6571730" cy="1769110"/>
        </p:xfrm>
        <a:graphic>
          <a:graphicData uri="http://schemas.openxmlformats.org/drawingml/2006/table">
            <a:tbl>
              <a:tblPr firstRow="1" bandRow="1">
                <a:tableStyleId>{5940675A-B579-460E-94D1-54222C63F5DA}</a:tableStyleId>
              </a:tblPr>
              <a:tblGrid>
                <a:gridCol w="2056880">
                  <a:extLst>
                    <a:ext uri="{9D8B030D-6E8A-4147-A177-3AD203B41FA5}">
                      <a16:colId xmlns:a16="http://schemas.microsoft.com/office/drawing/2014/main" val="1500017720"/>
                    </a:ext>
                  </a:extLst>
                </a:gridCol>
                <a:gridCol w="1228985">
                  <a:extLst>
                    <a:ext uri="{9D8B030D-6E8A-4147-A177-3AD203B41FA5}">
                      <a16:colId xmlns:a16="http://schemas.microsoft.com/office/drawing/2014/main" val="2229461891"/>
                    </a:ext>
                  </a:extLst>
                </a:gridCol>
                <a:gridCol w="1526915">
                  <a:extLst>
                    <a:ext uri="{9D8B030D-6E8A-4147-A177-3AD203B41FA5}">
                      <a16:colId xmlns:a16="http://schemas.microsoft.com/office/drawing/2014/main" val="196796145"/>
                    </a:ext>
                  </a:extLst>
                </a:gridCol>
                <a:gridCol w="1758950">
                  <a:extLst>
                    <a:ext uri="{9D8B030D-6E8A-4147-A177-3AD203B41FA5}">
                      <a16:colId xmlns:a16="http://schemas.microsoft.com/office/drawing/2014/main" val="556710284"/>
                    </a:ext>
                  </a:extLst>
                </a:gridCol>
              </a:tblGrid>
              <a:tr h="587375">
                <a:tc>
                  <a:txBody>
                    <a:bodyPr/>
                    <a:lstStyle/>
                    <a:p>
                      <a:r>
                        <a:rPr lang="en-GB" sz="1100" dirty="0"/>
                        <a:t>Training Resource</a:t>
                      </a:r>
                    </a:p>
                  </a:txBody>
                  <a:tcPr/>
                </a:tc>
                <a:tc>
                  <a:txBody>
                    <a:bodyPr/>
                    <a:lstStyle/>
                    <a:p>
                      <a:r>
                        <a:rPr lang="en-GB" sz="1100" dirty="0"/>
                        <a:t>Staff </a:t>
                      </a:r>
                    </a:p>
                    <a:p>
                      <a:r>
                        <a:rPr lang="en-GB" sz="1100" dirty="0"/>
                        <a:t>(to be trained)</a:t>
                      </a:r>
                    </a:p>
                  </a:txBody>
                  <a:tcPr/>
                </a:tc>
                <a:tc>
                  <a:txBody>
                    <a:bodyPr/>
                    <a:lstStyle/>
                    <a:p>
                      <a:r>
                        <a:rPr lang="en-GB" sz="1100" dirty="0"/>
                        <a:t>Frequency</a:t>
                      </a:r>
                    </a:p>
                    <a:p>
                      <a:r>
                        <a:rPr lang="en-GB" sz="1100" dirty="0"/>
                        <a:t>Daily weekly/ monthly / when required </a:t>
                      </a:r>
                    </a:p>
                  </a:txBody>
                  <a:tcPr/>
                </a:tc>
                <a:tc>
                  <a:txBody>
                    <a:bodyPr/>
                    <a:lstStyle/>
                    <a:p>
                      <a:r>
                        <a:rPr lang="en-GB" sz="1100" dirty="0"/>
                        <a:t>Developed by</a:t>
                      </a:r>
                    </a:p>
                  </a:txBody>
                  <a:tcPr/>
                </a:tc>
                <a:extLst>
                  <a:ext uri="{0D108BD9-81ED-4DB2-BD59-A6C34878D82A}">
                    <a16:rowId xmlns:a16="http://schemas.microsoft.com/office/drawing/2014/main" val="3009517444"/>
                  </a:ext>
                </a:extLst>
              </a:tr>
              <a:tr h="587375">
                <a:tc>
                  <a:txBody>
                    <a:bodyPr/>
                    <a:lstStyle/>
                    <a:p>
                      <a:endParaRPr lang="en-GB" dirty="0"/>
                    </a:p>
                  </a:txBody>
                  <a:tcPr/>
                </a:tc>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212420556"/>
                  </a:ext>
                </a:extLst>
              </a:tr>
              <a:tr h="587375">
                <a:tc>
                  <a:txBody>
                    <a:bodyPr/>
                    <a:lstStyle/>
                    <a:p>
                      <a:endParaRPr lang="en-GB" dirty="0"/>
                    </a:p>
                  </a:txBody>
                  <a:tcPr/>
                </a:tc>
                <a:tc>
                  <a:txBody>
                    <a:bodyPr/>
                    <a:lstStyle/>
                    <a:p>
                      <a:endParaRPr lang="en-GB" dirty="0"/>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844564602"/>
                  </a:ext>
                </a:extLst>
              </a:tr>
            </a:tbl>
          </a:graphicData>
        </a:graphic>
      </p:graphicFrame>
      <p:grpSp>
        <p:nvGrpSpPr>
          <p:cNvPr id="2" name="Group 1">
            <a:extLst>
              <a:ext uri="{FF2B5EF4-FFF2-40B4-BE49-F238E27FC236}">
                <a16:creationId xmlns:a16="http://schemas.microsoft.com/office/drawing/2014/main" id="{175E607C-2427-43CA-9279-A085E8D60BCD}"/>
              </a:ext>
            </a:extLst>
          </p:cNvPr>
          <p:cNvGrpSpPr/>
          <p:nvPr/>
        </p:nvGrpSpPr>
        <p:grpSpPr>
          <a:xfrm>
            <a:off x="162445" y="7909364"/>
            <a:ext cx="6571730" cy="1882776"/>
            <a:chOff x="162445" y="7909364"/>
            <a:chExt cx="6571730" cy="1882776"/>
          </a:xfrm>
        </p:grpSpPr>
        <p:sp>
          <p:nvSpPr>
            <p:cNvPr id="12" name="Rectangle 11">
              <a:extLst>
                <a:ext uri="{FF2B5EF4-FFF2-40B4-BE49-F238E27FC236}">
                  <a16:creationId xmlns:a16="http://schemas.microsoft.com/office/drawing/2014/main" id="{3C0D2DD9-1EB7-449F-ABCE-B5B513B0DE8F}"/>
                </a:ext>
              </a:extLst>
            </p:cNvPr>
            <p:cNvSpPr/>
            <p:nvPr/>
          </p:nvSpPr>
          <p:spPr>
            <a:xfrm>
              <a:off x="162445" y="7909364"/>
              <a:ext cx="6571730" cy="188277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Graphic 13" descr="Coins">
              <a:extLst>
                <a:ext uri="{FF2B5EF4-FFF2-40B4-BE49-F238E27FC236}">
                  <a16:creationId xmlns:a16="http://schemas.microsoft.com/office/drawing/2014/main" id="{7FFC3FEA-EF4A-4BA9-BD9E-C65CABD17BD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04800" y="7909364"/>
              <a:ext cx="914400" cy="914400"/>
            </a:xfrm>
            <a:prstGeom prst="rect">
              <a:avLst/>
            </a:prstGeom>
          </p:spPr>
        </p:pic>
        <p:sp>
          <p:nvSpPr>
            <p:cNvPr id="15" name="TextBox 14">
              <a:extLst>
                <a:ext uri="{FF2B5EF4-FFF2-40B4-BE49-F238E27FC236}">
                  <a16:creationId xmlns:a16="http://schemas.microsoft.com/office/drawing/2014/main" id="{0F9C3CD7-52E5-4CD9-98A9-2F33A9932AF9}"/>
                </a:ext>
              </a:extLst>
            </p:cNvPr>
            <p:cNvSpPr txBox="1"/>
            <p:nvPr/>
          </p:nvSpPr>
          <p:spPr>
            <a:xfrm>
              <a:off x="1447800" y="8032750"/>
              <a:ext cx="5105400" cy="523220"/>
            </a:xfrm>
            <a:prstGeom prst="rect">
              <a:avLst/>
            </a:prstGeom>
            <a:noFill/>
          </p:spPr>
          <p:txBody>
            <a:bodyPr wrap="square" rtlCol="0">
              <a:spAutoFit/>
            </a:bodyPr>
            <a:lstStyle/>
            <a:p>
              <a:r>
                <a:rPr lang="en-GB" sz="1400" dirty="0"/>
                <a:t>What resource is required to implement your idea?</a:t>
              </a:r>
            </a:p>
            <a:p>
              <a:r>
                <a:rPr lang="en-GB" sz="1400" dirty="0"/>
                <a:t>How will these be met? Do you need senior management approval?</a:t>
              </a:r>
            </a:p>
          </p:txBody>
        </p:sp>
      </p:grpSp>
    </p:spTree>
    <p:extLst>
      <p:ext uri="{BB962C8B-B14F-4D97-AF65-F5344CB8AC3E}">
        <p14:creationId xmlns:p14="http://schemas.microsoft.com/office/powerpoint/2010/main" val="197135258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TaxCatchAll xmlns="826bd22c-1440-43d7-a706-eb095c83983d" xsi:nil="true"/>
    <_ip_UnifiedCompliancePolicyProperties xmlns="http://schemas.microsoft.com/sharepoint/v3" xsi:nil="true"/>
    <lcf76f155ced4ddcb4097134ff3c332f xmlns="80733d3d-5f58-4282-af6c-9ad62fb8d285">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B1DBBA1AF15BD4F84A942311CE73288" ma:contentTypeVersion="17" ma:contentTypeDescription="Create a new document." ma:contentTypeScope="" ma:versionID="47c1d053a3d7e3069e3b2acda8047dee">
  <xsd:schema xmlns:xsd="http://www.w3.org/2001/XMLSchema" xmlns:xs="http://www.w3.org/2001/XMLSchema" xmlns:p="http://schemas.microsoft.com/office/2006/metadata/properties" xmlns:ns1="http://schemas.microsoft.com/sharepoint/v3" xmlns:ns2="80733d3d-5f58-4282-af6c-9ad62fb8d285" xmlns:ns3="826bd22c-1440-43d7-a706-eb095c83983d" targetNamespace="http://schemas.microsoft.com/office/2006/metadata/properties" ma:root="true" ma:fieldsID="3fe9c65a2f3971abaeb862b907a7558c" ns1:_="" ns2:_="" ns3:_="">
    <xsd:import namespace="http://schemas.microsoft.com/sharepoint/v3"/>
    <xsd:import namespace="80733d3d-5f58-4282-af6c-9ad62fb8d285"/>
    <xsd:import namespace="826bd22c-1440-43d7-a706-eb095c83983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lcf76f155ced4ddcb4097134ff3c332f" minOccurs="0"/>
                <xsd:element ref="ns3:TaxCatchAll" minOccurs="0"/>
                <xsd:element ref="ns1:_ip_UnifiedCompliancePolicyProperties" minOccurs="0"/>
                <xsd:element ref="ns1:_ip_UnifiedCompliancePolicyUIAc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2" nillable="true" ma:displayName="Unified Compliance Policy Properties" ma:hidden="true" ma:internalName="_ip_UnifiedCompliancePolicyProperties">
      <xsd:simpleType>
        <xsd:restriction base="dms:Note"/>
      </xsd:simpleType>
    </xsd:element>
    <xsd:element name="_ip_UnifiedCompliancePolicyUIAction" ma:index="2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0733d3d-5f58-4282-af6c-9ad62fb8d28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694d5e3d-88e3-4c55-b684-1c81dd55b71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26bd22c-1440-43d7-a706-eb095c83983d"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c70bb83b-6ed7-42ab-8bf7-38e05520359e}" ma:internalName="TaxCatchAll" ma:showField="CatchAllData" ma:web="826bd22c-1440-43d7-a706-eb095c83983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F92EE51-F26B-47F5-82C6-0B1281930E2B}">
  <ds:schemaRef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d004684c-457a-463e-9a1e-4aeead0b0486"/>
    <ds:schemaRef ds:uri="http://schemas.microsoft.com/office/2006/documentManagement/types"/>
    <ds:schemaRef ds:uri="e193bd04-3f2b-4e2d-bd1e-fd2bfaa18849"/>
    <ds:schemaRef ds:uri="http://www.w3.org/XML/1998/namespace"/>
    <ds:schemaRef ds:uri="http://purl.org/dc/dcmitype/"/>
  </ds:schemaRefs>
</ds:datastoreItem>
</file>

<file path=customXml/itemProps2.xml><?xml version="1.0" encoding="utf-8"?>
<ds:datastoreItem xmlns:ds="http://schemas.openxmlformats.org/officeDocument/2006/customXml" ds:itemID="{86E1461B-61D5-458D-AC34-817A9C9C17B9}">
  <ds:schemaRefs>
    <ds:schemaRef ds:uri="http://schemas.microsoft.com/sharepoint/v3/contenttype/forms"/>
  </ds:schemaRefs>
</ds:datastoreItem>
</file>

<file path=customXml/itemProps3.xml><?xml version="1.0" encoding="utf-8"?>
<ds:datastoreItem xmlns:ds="http://schemas.openxmlformats.org/officeDocument/2006/customXml" ds:itemID="{C6AD0793-931C-49C5-88A4-5FCFDB0C3474}"/>
</file>

<file path=docProps/app.xml><?xml version="1.0" encoding="utf-8"?>
<Properties xmlns="http://schemas.openxmlformats.org/officeDocument/2006/extended-properties" xmlns:vt="http://schemas.openxmlformats.org/officeDocument/2006/docPropsVTypes">
  <Template>Office Theme</Template>
  <TotalTime>1435</TotalTime>
  <Words>305</Words>
  <Application>Microsoft Office PowerPoint</Application>
  <PresentationFormat>A4 Paper (210x297 mm)</PresentationFormat>
  <Paragraphs>33</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Implementation Checklist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Implementation Checklist</dc:title>
  <dc:creator>Frances Kerr</dc:creator>
  <cp:lastModifiedBy>Sarah Duncan</cp:lastModifiedBy>
  <cp:revision>7</cp:revision>
  <dcterms:created xsi:type="dcterms:W3CDTF">2021-04-22T12:29:40Z</dcterms:created>
  <dcterms:modified xsi:type="dcterms:W3CDTF">2023-11-07T12:26:11Z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0x010100BB1DBBA1AF15BD4F84A942311CE73288</vt:lpwstr>
  </property>
</Properties>
</file>